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d1f9191f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9d1f9191f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9d1f9191f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9d1f9191f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9d1f9191f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9d1f9191f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9d1f9191f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9d1f9191f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9d1f9191fd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9d1f9191fd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9d1f9191fd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9d1f9191fd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9d1f9191fd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9d1f9191fd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id="136" name="Google Shape;136;p17"/>
          <p:cNvPicPr preferRelativeResize="0"/>
          <p:nvPr/>
        </p:nvPicPr>
        <p:blipFill rotWithShape="1">
          <a:blip r:embed="rId4">
            <a:alphaModFix/>
          </a:blip>
          <a:srcRect b="0" l="845" r="845" t="0"/>
          <a:stretch/>
        </p:blipFill>
        <p:spPr>
          <a:xfrm>
            <a:off x="5181200" y="1645500"/>
            <a:ext cx="3471225" cy="1974601"/>
          </a:xfrm>
          <a:prstGeom prst="rect">
            <a:avLst/>
          </a:prstGeom>
          <a:noFill/>
          <a:ln>
            <a:noFill/>
          </a:ln>
        </p:spPr>
      </p:pic>
      <p:sp>
        <p:nvSpPr>
          <p:cNvPr id="137" name="Google Shape;137;p17"/>
          <p:cNvSpPr txBox="1"/>
          <p:nvPr>
            <p:ph type="ctrTitle"/>
          </p:nvPr>
        </p:nvSpPr>
        <p:spPr>
          <a:xfrm>
            <a:off x="729600" y="1317225"/>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Hospital Management System</a:t>
            </a:r>
            <a:endParaRPr/>
          </a:p>
        </p:txBody>
      </p:sp>
      <p:sp>
        <p:nvSpPr>
          <p:cNvPr id="138" name="Google Shape;138;p17"/>
          <p:cNvSpPr txBox="1"/>
          <p:nvPr>
            <p:ph idx="1" type="subTitle"/>
          </p:nvPr>
        </p:nvSpPr>
        <p:spPr>
          <a:xfrm>
            <a:off x="729600" y="33510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a:t>
            </a:r>
            <a:endParaRPr/>
          </a:p>
          <a:p>
            <a:pPr indent="0" lvl="0" marL="0" rtl="0" algn="l">
              <a:spcBef>
                <a:spcPts val="0"/>
              </a:spcBef>
              <a:spcAft>
                <a:spcPts val="0"/>
              </a:spcAft>
              <a:buNone/>
            </a:pPr>
            <a:r>
              <a:rPr lang="en"/>
              <a:t>Superman</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customers do today</a:t>
            </a:r>
            <a:endParaRPr sz="3000"/>
          </a:p>
          <a:p>
            <a:pPr indent="0" lvl="0" marL="0" rtl="0" algn="l">
              <a:spcBef>
                <a:spcPts val="0"/>
              </a:spcBef>
              <a:spcAft>
                <a:spcPts val="0"/>
              </a:spcAft>
              <a:buNone/>
            </a:pPr>
            <a:r>
              <a:t/>
            </a:r>
            <a:endParaRPr sz="3000"/>
          </a:p>
        </p:txBody>
      </p:sp>
      <p:sp>
        <p:nvSpPr>
          <p:cNvPr id="193" name="Google Shape;193;p26"/>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Justification of our effort to try to solve the problem. </a:t>
            </a:r>
            <a:endParaRPr b="1" sz="16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0"/>
              </a:spcAft>
              <a:buNone/>
            </a:pPr>
            <a:r>
              <a:rPr lang="en"/>
              <a:t>They can get informations about the hospital and get support at anytime and from anywhere they want.</a:t>
            </a:r>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p:txBody>
      </p:sp>
      <p:sp>
        <p:nvSpPr>
          <p:cNvPr id="200" name="Google Shape;200;p27"/>
          <p:cNvSpPr txBox="1"/>
          <p:nvPr>
            <p:ph idx="1" type="subTitle"/>
          </p:nvPr>
        </p:nvSpPr>
        <p:spPr>
          <a:xfrm>
            <a:off x="730000" y="3005850"/>
            <a:ext cx="30684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Explaining why we are focusing on this problem.</a:t>
            </a:r>
            <a:endParaRPr sz="1300"/>
          </a:p>
        </p:txBody>
      </p:sp>
      <p:sp>
        <p:nvSpPr>
          <p:cNvPr id="201" name="Google Shape;201;p27"/>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82%</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02" name="Google Shape;202;p27"/>
          <p:cNvSpPr/>
          <p:nvPr/>
        </p:nvSpPr>
        <p:spPr>
          <a:xfrm>
            <a:off x="5513395" y="1379567"/>
            <a:ext cx="2688900" cy="26889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Users are constantly searching for a solution like this.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7" name="Shape 207"/>
        <p:cNvGrpSpPr/>
        <p:nvPr/>
      </p:nvGrpSpPr>
      <p:grpSpPr>
        <a:xfrm>
          <a:off x="0" y="0"/>
          <a:ext cx="0" cy="0"/>
          <a:chOff x="0" y="0"/>
          <a:chExt cx="0" cy="0"/>
        </a:xfrm>
      </p:grpSpPr>
      <p:sp>
        <p:nvSpPr>
          <p:cNvPr id="208" name="Google Shape;208;p28"/>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to Show Our Project</a:t>
            </a:r>
            <a:endParaRPr b="0"/>
          </a:p>
        </p:txBody>
      </p:sp>
      <p:sp>
        <p:nvSpPr>
          <p:cNvPr id="209" name="Google Shape;209;p28"/>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latin typeface="Lato"/>
                <a:ea typeface="Lato"/>
                <a:cs typeface="Lato"/>
                <a:sym typeface="Lato"/>
              </a:rPr>
              <a:t> </a:t>
            </a:r>
            <a:endParaRPr b="0" sz="16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next?</a:t>
            </a:r>
            <a:endParaRPr sz="3000"/>
          </a:p>
        </p:txBody>
      </p:sp>
      <p:sp>
        <p:nvSpPr>
          <p:cNvPr id="220" name="Google Shape;220;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Present the timeline.</a:t>
            </a:r>
            <a:endParaRPr/>
          </a:p>
          <a:p>
            <a:pPr indent="-311150" lvl="0" marL="457200" rtl="0" algn="l">
              <a:spcBef>
                <a:spcPts val="1000"/>
              </a:spcBef>
              <a:spcAft>
                <a:spcPts val="0"/>
              </a:spcAft>
              <a:buSzPts val="1300"/>
              <a:buChar char="➔"/>
            </a:pPr>
            <a:r>
              <a:rPr lang="en"/>
              <a:t>User testing plan.</a:t>
            </a:r>
            <a:endParaRPr/>
          </a:p>
          <a:p>
            <a:pPr indent="-311150" lvl="0" marL="457200" rtl="0" algn="l">
              <a:spcBef>
                <a:spcPts val="1000"/>
              </a:spcBef>
              <a:spcAft>
                <a:spcPts val="1000"/>
              </a:spcAft>
              <a:buSzPts val="1300"/>
              <a:buChar char="➔"/>
            </a:pPr>
            <a:r>
              <a:rPr lang="en"/>
              <a:t>Hands off</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cxnSp>
        <p:nvCxnSpPr>
          <p:cNvPr id="225" name="Google Shape;225;p31"/>
          <p:cNvCxnSpPr>
            <a:endCxn id="226" idx="3"/>
          </p:cNvCxnSpPr>
          <p:nvPr/>
        </p:nvCxnSpPr>
        <p:spPr>
          <a:xfrm>
            <a:off x="4067801" y="3263735"/>
            <a:ext cx="2259000" cy="23400"/>
          </a:xfrm>
          <a:prstGeom prst="straightConnector1">
            <a:avLst/>
          </a:prstGeom>
          <a:noFill/>
          <a:ln cap="flat" cmpd="sng" w="38100">
            <a:solidFill>
              <a:srgbClr val="666666"/>
            </a:solidFill>
            <a:prstDash val="solid"/>
            <a:round/>
            <a:headEnd len="med" w="med" type="none"/>
            <a:tailEnd len="med" w="med" type="none"/>
          </a:ln>
        </p:spPr>
      </p:cxnSp>
      <p:cxnSp>
        <p:nvCxnSpPr>
          <p:cNvPr id="227" name="Google Shape;227;p31"/>
          <p:cNvCxnSpPr/>
          <p:nvPr/>
        </p:nvCxnSpPr>
        <p:spPr>
          <a:xfrm>
            <a:off x="662650" y="3263604"/>
            <a:ext cx="3218400" cy="0"/>
          </a:xfrm>
          <a:prstGeom prst="straightConnector1">
            <a:avLst/>
          </a:prstGeom>
          <a:noFill/>
          <a:ln cap="flat" cmpd="sng" w="38100">
            <a:solidFill>
              <a:srgbClr val="B7B7B7"/>
            </a:solidFill>
            <a:prstDash val="solid"/>
            <a:round/>
            <a:headEnd len="med" w="med" type="none"/>
            <a:tailEnd len="med" w="med" type="none"/>
          </a:ln>
        </p:spPr>
      </p:cxnSp>
      <p:sp>
        <p:nvSpPr>
          <p:cNvPr id="228" name="Google Shape;228;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Timeline</a:t>
            </a:r>
            <a:endParaRPr sz="3000"/>
          </a:p>
        </p:txBody>
      </p:sp>
      <p:grpSp>
        <p:nvGrpSpPr>
          <p:cNvPr id="229" name="Google Shape;229;p31"/>
          <p:cNvGrpSpPr/>
          <p:nvPr/>
        </p:nvGrpSpPr>
        <p:grpSpPr>
          <a:xfrm>
            <a:off x="5293201" y="2678680"/>
            <a:ext cx="1040700" cy="1039104"/>
            <a:chOff x="5293201" y="2678680"/>
            <a:chExt cx="1040700" cy="1039104"/>
          </a:xfrm>
        </p:grpSpPr>
        <p:sp>
          <p:nvSpPr>
            <p:cNvPr id="226" name="Google Shape;226;p31"/>
            <p:cNvSpPr txBox="1"/>
            <p:nvPr/>
          </p:nvSpPr>
          <p:spPr>
            <a:xfrm>
              <a:off x="5297801" y="2856485"/>
              <a:ext cx="1029000" cy="861300"/>
            </a:xfrm>
            <a:prstGeom prst="rect">
              <a:avLst/>
            </a:prstGeom>
            <a:solidFill>
              <a:srgbClr val="F3F3F3"/>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Lato"/>
                  <a:ea typeface="Lato"/>
                  <a:cs typeface="Lato"/>
                  <a:sym typeface="Lato"/>
                </a:rPr>
                <a:t>Hands-off</a:t>
              </a:r>
              <a:endParaRPr sz="900">
                <a:solidFill>
                  <a:schemeClr val="accent1"/>
                </a:solidFill>
                <a:latin typeface="Lato"/>
                <a:ea typeface="Lato"/>
                <a:cs typeface="Lato"/>
                <a:sym typeface="Lato"/>
              </a:endParaRPr>
            </a:p>
          </p:txBody>
        </p:sp>
        <p:sp>
          <p:nvSpPr>
            <p:cNvPr id="230" name="Google Shape;230;p31"/>
            <p:cNvSpPr txBox="1"/>
            <p:nvPr/>
          </p:nvSpPr>
          <p:spPr>
            <a:xfrm>
              <a:off x="5293201" y="2678680"/>
              <a:ext cx="10407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DEC</a:t>
              </a:r>
              <a:endParaRPr sz="700">
                <a:solidFill>
                  <a:srgbClr val="FFFFFF"/>
                </a:solidFill>
                <a:latin typeface="Raleway"/>
                <a:ea typeface="Raleway"/>
                <a:cs typeface="Raleway"/>
                <a:sym typeface="Raleway"/>
              </a:endParaRPr>
            </a:p>
          </p:txBody>
        </p:sp>
      </p:grpSp>
      <p:grpSp>
        <p:nvGrpSpPr>
          <p:cNvPr id="231" name="Google Shape;231;p31"/>
          <p:cNvGrpSpPr/>
          <p:nvPr/>
        </p:nvGrpSpPr>
        <p:grpSpPr>
          <a:xfrm>
            <a:off x="3062927" y="2678730"/>
            <a:ext cx="1029017" cy="1039006"/>
            <a:chOff x="6415277" y="2678680"/>
            <a:chExt cx="1029017" cy="1039006"/>
          </a:xfrm>
        </p:grpSpPr>
        <p:sp>
          <p:nvSpPr>
            <p:cNvPr id="232" name="Google Shape;232;p31"/>
            <p:cNvSpPr txBox="1"/>
            <p:nvPr/>
          </p:nvSpPr>
          <p:spPr>
            <a:xfrm>
              <a:off x="6415277" y="2856387"/>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User testing</a:t>
              </a:r>
              <a:endParaRPr sz="900">
                <a:solidFill>
                  <a:srgbClr val="FFFFFF"/>
                </a:solidFill>
                <a:latin typeface="Lato"/>
                <a:ea typeface="Lato"/>
                <a:cs typeface="Lato"/>
                <a:sym typeface="Lato"/>
              </a:endParaRPr>
            </a:p>
          </p:txBody>
        </p:sp>
        <p:sp>
          <p:nvSpPr>
            <p:cNvPr id="233" name="Google Shape;233;p31"/>
            <p:cNvSpPr txBox="1"/>
            <p:nvPr/>
          </p:nvSpPr>
          <p:spPr>
            <a:xfrm>
              <a:off x="6415294"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OCT</a:t>
              </a:r>
              <a:endParaRPr sz="700">
                <a:solidFill>
                  <a:srgbClr val="FFFFFF"/>
                </a:solidFill>
                <a:latin typeface="Raleway"/>
                <a:ea typeface="Raleway"/>
                <a:cs typeface="Raleway"/>
                <a:sym typeface="Raleway"/>
              </a:endParaRPr>
            </a:p>
          </p:txBody>
        </p:sp>
      </p:grpSp>
      <p:grpSp>
        <p:nvGrpSpPr>
          <p:cNvPr id="234" name="Google Shape;234;p31"/>
          <p:cNvGrpSpPr/>
          <p:nvPr/>
        </p:nvGrpSpPr>
        <p:grpSpPr>
          <a:xfrm>
            <a:off x="4178058" y="2678718"/>
            <a:ext cx="1029028" cy="1039008"/>
            <a:chOff x="3062921" y="2678680"/>
            <a:chExt cx="1029028" cy="1039008"/>
          </a:xfrm>
        </p:grpSpPr>
        <p:sp>
          <p:nvSpPr>
            <p:cNvPr id="235" name="Google Shape;235;p31"/>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Review</a:t>
              </a:r>
              <a:endParaRPr sz="900">
                <a:solidFill>
                  <a:srgbClr val="FFFFFF"/>
                </a:solidFill>
                <a:latin typeface="Lato"/>
                <a:ea typeface="Lato"/>
                <a:cs typeface="Lato"/>
                <a:sym typeface="Lato"/>
              </a:endParaRPr>
            </a:p>
          </p:txBody>
        </p:sp>
        <p:sp>
          <p:nvSpPr>
            <p:cNvPr id="236" name="Google Shape;236;p31"/>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TODAY</a:t>
              </a:r>
              <a:endParaRPr sz="700">
                <a:solidFill>
                  <a:srgbClr val="FFFFFF"/>
                </a:solidFill>
                <a:latin typeface="Raleway"/>
                <a:ea typeface="Raleway"/>
                <a:cs typeface="Raleway"/>
                <a:sym typeface="Raleway"/>
              </a:endParaRPr>
            </a:p>
          </p:txBody>
        </p:sp>
      </p:grpSp>
      <p:grpSp>
        <p:nvGrpSpPr>
          <p:cNvPr id="237" name="Google Shape;237;p31"/>
          <p:cNvGrpSpPr/>
          <p:nvPr/>
        </p:nvGrpSpPr>
        <p:grpSpPr>
          <a:xfrm>
            <a:off x="1945500" y="2678680"/>
            <a:ext cx="1029000" cy="1038995"/>
            <a:chOff x="1945500" y="2678680"/>
            <a:chExt cx="1029000" cy="1038995"/>
          </a:xfrm>
        </p:grpSpPr>
        <p:sp>
          <p:nvSpPr>
            <p:cNvPr id="238" name="Google Shape;238;p31"/>
            <p:cNvSpPr txBox="1"/>
            <p:nvPr/>
          </p:nvSpPr>
          <p:spPr>
            <a:xfrm>
              <a:off x="1945500" y="2856375"/>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User research</a:t>
              </a:r>
              <a:endParaRPr sz="900">
                <a:solidFill>
                  <a:srgbClr val="FFFFFF"/>
                </a:solidFill>
                <a:latin typeface="Lato"/>
                <a:ea typeface="Lato"/>
                <a:cs typeface="Lato"/>
                <a:sym typeface="Lato"/>
              </a:endParaRPr>
            </a:p>
          </p:txBody>
        </p:sp>
        <p:sp>
          <p:nvSpPr>
            <p:cNvPr id="239" name="Google Shape;239;p31"/>
            <p:cNvSpPr txBox="1"/>
            <p:nvPr/>
          </p:nvSpPr>
          <p:spPr>
            <a:xfrm>
              <a:off x="1945500"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SEPT</a:t>
              </a:r>
              <a:endParaRPr sz="700">
                <a:solidFill>
                  <a:srgbClr val="FFFFFF"/>
                </a:solidFill>
                <a:latin typeface="Raleway"/>
                <a:ea typeface="Raleway"/>
                <a:cs typeface="Raleway"/>
                <a:sym typeface="Raleway"/>
              </a:endParaRPr>
            </a:p>
          </p:txBody>
        </p:sp>
      </p:grpSp>
      <p:grpSp>
        <p:nvGrpSpPr>
          <p:cNvPr id="240" name="Google Shape;240;p31"/>
          <p:cNvGrpSpPr/>
          <p:nvPr/>
        </p:nvGrpSpPr>
        <p:grpSpPr>
          <a:xfrm>
            <a:off x="828040" y="2678680"/>
            <a:ext cx="1029012" cy="1039104"/>
            <a:chOff x="828040" y="2678680"/>
            <a:chExt cx="1029012" cy="1039104"/>
          </a:xfrm>
        </p:grpSpPr>
        <p:sp>
          <p:nvSpPr>
            <p:cNvPr id="241" name="Google Shape;241;p31"/>
            <p:cNvSpPr txBox="1"/>
            <p:nvPr/>
          </p:nvSpPr>
          <p:spPr>
            <a:xfrm>
              <a:off x="828040" y="2856484"/>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Requirements gathering</a:t>
              </a:r>
              <a:endParaRPr sz="900">
                <a:solidFill>
                  <a:srgbClr val="FFFFFF"/>
                </a:solidFill>
                <a:latin typeface="Lato"/>
                <a:ea typeface="Lato"/>
                <a:cs typeface="Lato"/>
                <a:sym typeface="Lato"/>
              </a:endParaRPr>
            </a:p>
          </p:txBody>
        </p:sp>
        <p:sp>
          <p:nvSpPr>
            <p:cNvPr id="242" name="Google Shape;242;p31"/>
            <p:cNvSpPr txBox="1"/>
            <p:nvPr/>
          </p:nvSpPr>
          <p:spPr>
            <a:xfrm>
              <a:off x="828052"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AUG</a:t>
              </a:r>
              <a:endParaRPr sz="700">
                <a:solidFill>
                  <a:srgbClr val="FFFFFF"/>
                </a:solidFill>
                <a:latin typeface="Raleway"/>
                <a:ea typeface="Raleway"/>
                <a:cs typeface="Raleway"/>
                <a:sym typeface="Raleway"/>
              </a:endParaRPr>
            </a:p>
          </p:txBody>
        </p:sp>
      </p:grpSp>
      <p:grpSp>
        <p:nvGrpSpPr>
          <p:cNvPr id="243" name="Google Shape;243;p31"/>
          <p:cNvGrpSpPr/>
          <p:nvPr/>
        </p:nvGrpSpPr>
        <p:grpSpPr>
          <a:xfrm>
            <a:off x="4180365" y="2031858"/>
            <a:ext cx="1368114" cy="1312853"/>
            <a:chOff x="3588475" y="2010171"/>
            <a:chExt cx="1318664" cy="1265400"/>
          </a:xfrm>
        </p:grpSpPr>
        <p:sp>
          <p:nvSpPr>
            <p:cNvPr id="244" name="Google Shape;244;p31"/>
            <p:cNvSpPr/>
            <p:nvPr/>
          </p:nvSpPr>
          <p:spPr>
            <a:xfrm>
              <a:off x="3588475" y="2010171"/>
              <a:ext cx="1265400" cy="1265400"/>
            </a:xfrm>
            <a:prstGeom prst="blockArc">
              <a:avLst>
                <a:gd fmla="val 10800000" name="adj1"/>
                <a:gd fmla="val 21145742" name="adj2"/>
                <a:gd fmla="val 4708"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rot="10264840">
              <a:off x="4745726" y="2501027"/>
              <a:ext cx="150925" cy="143128"/>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31"/>
          <p:cNvGrpSpPr/>
          <p:nvPr/>
        </p:nvGrpSpPr>
        <p:grpSpPr>
          <a:xfrm rot="10800000">
            <a:off x="4965774" y="3051514"/>
            <a:ext cx="1368114" cy="1312853"/>
            <a:chOff x="3588475" y="2010171"/>
            <a:chExt cx="1318664" cy="1265400"/>
          </a:xfrm>
        </p:grpSpPr>
        <p:sp>
          <p:nvSpPr>
            <p:cNvPr id="247" name="Google Shape;247;p31"/>
            <p:cNvSpPr/>
            <p:nvPr/>
          </p:nvSpPr>
          <p:spPr>
            <a:xfrm>
              <a:off x="3588475" y="2010171"/>
              <a:ext cx="1265400" cy="1265400"/>
            </a:xfrm>
            <a:prstGeom prst="blockArc">
              <a:avLst>
                <a:gd fmla="val 10800000" name="adj1"/>
                <a:gd fmla="val 21145742" name="adj2"/>
                <a:gd fmla="val 4708" name="adj3"/>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rot="10264840">
              <a:off x="4745726" y="2501027"/>
              <a:ext cx="150925" cy="143128"/>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Contributors</a:t>
            </a:r>
            <a:endParaRPr/>
          </a:p>
        </p:txBody>
      </p:sp>
      <p:sp>
        <p:nvSpPr>
          <p:cNvPr id="254" name="Google Shape;254;p32"/>
          <p:cNvSpPr txBox="1"/>
          <p:nvPr>
            <p:ph idx="1" type="body"/>
          </p:nvPr>
        </p:nvSpPr>
        <p:spPr>
          <a:xfrm>
            <a:off x="729450" y="2882400"/>
            <a:ext cx="37743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ARIFUL ISLAM</a:t>
            </a:r>
            <a:endParaRPr/>
          </a:p>
          <a:p>
            <a:pPr indent="-311150" lvl="0" marL="457200" rtl="0" algn="l">
              <a:lnSpc>
                <a:spcPct val="150000"/>
              </a:lnSpc>
              <a:spcBef>
                <a:spcPts val="0"/>
              </a:spcBef>
              <a:spcAft>
                <a:spcPts val="0"/>
              </a:spcAft>
              <a:buSzPts val="1300"/>
              <a:buChar char="●"/>
            </a:pPr>
            <a:r>
              <a:rPr lang="en"/>
              <a:t>KAZI TANJIMUL ISLAM</a:t>
            </a:r>
            <a:endParaRPr/>
          </a:p>
          <a:p>
            <a:pPr indent="-311150" lvl="0" marL="457200" rtl="0" algn="l">
              <a:lnSpc>
                <a:spcPct val="150000"/>
              </a:lnSpc>
              <a:spcBef>
                <a:spcPts val="0"/>
              </a:spcBef>
              <a:spcAft>
                <a:spcPts val="0"/>
              </a:spcAft>
              <a:buSzPts val="1300"/>
              <a:buChar char="●"/>
            </a:pPr>
            <a:r>
              <a:rPr lang="en"/>
              <a:t>KHALED BIN KASHEM</a:t>
            </a:r>
            <a:endParaRPr/>
          </a:p>
        </p:txBody>
      </p:sp>
      <p:sp>
        <p:nvSpPr>
          <p:cNvPr id="255" name="Google Shape;255;p32"/>
          <p:cNvSpPr txBox="1"/>
          <p:nvPr>
            <p:ph idx="2" type="body"/>
          </p:nvPr>
        </p:nvSpPr>
        <p:spPr>
          <a:xfrm>
            <a:off x="4643554" y="2882400"/>
            <a:ext cx="37743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MD. SADMAN SAKIB</a:t>
            </a:r>
            <a:endParaRPr/>
          </a:p>
          <a:p>
            <a:pPr indent="-311150" lvl="0" marL="457200" rtl="0" algn="l">
              <a:lnSpc>
                <a:spcPct val="150000"/>
              </a:lnSpc>
              <a:spcBef>
                <a:spcPts val="0"/>
              </a:spcBef>
              <a:spcAft>
                <a:spcPts val="0"/>
              </a:spcAft>
              <a:buSzPts val="1300"/>
              <a:buChar char="●"/>
            </a:pPr>
            <a:r>
              <a:rPr lang="en"/>
              <a:t>SYED MAHMUDUL HASAN</a:t>
            </a:r>
            <a:endParaRPr/>
          </a:p>
          <a:p>
            <a:pPr indent="-311150" lvl="0" marL="457200" rtl="0" algn="l">
              <a:lnSpc>
                <a:spcPct val="150000"/>
              </a:lnSpc>
              <a:spcBef>
                <a:spcPts val="0"/>
              </a:spcBef>
              <a:spcAft>
                <a:spcPts val="0"/>
              </a:spcAft>
              <a:buSzPts val="1300"/>
              <a:buChar char="●"/>
            </a:pPr>
            <a:r>
              <a:rPr lang="en"/>
              <a:t>TAKIB KHAN</a:t>
            </a:r>
            <a:endParaRPr/>
          </a:p>
        </p:txBody>
      </p:sp>
      <p:sp>
        <p:nvSpPr>
          <p:cNvPr id="256" name="Google Shape;256;p32"/>
          <p:cNvSpPr txBox="1"/>
          <p:nvPr/>
        </p:nvSpPr>
        <p:spPr>
          <a:xfrm>
            <a:off x="891450" y="2152575"/>
            <a:ext cx="291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Team Superman:</a:t>
            </a:r>
            <a:endParaRPr sz="1600">
              <a:latin typeface="Lato"/>
              <a:ea typeface="Lato"/>
              <a:cs typeface="Lato"/>
              <a:sym typeface="Lato"/>
            </a:endParaRPr>
          </a:p>
        </p:txBody>
      </p:sp>
      <p:pic>
        <p:nvPicPr>
          <p:cNvPr id="257" name="Google Shape;257;p32"/>
          <p:cNvPicPr preferRelativeResize="0"/>
          <p:nvPr/>
        </p:nvPicPr>
        <p:blipFill>
          <a:blip r:embed="rId3">
            <a:alphaModFix amt="27000"/>
          </a:blip>
          <a:stretch>
            <a:fillRect/>
          </a:stretch>
        </p:blipFill>
        <p:spPr>
          <a:xfrm>
            <a:off x="8070750" y="480475"/>
            <a:ext cx="961876" cy="98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ctrTitle"/>
          </p:nvPr>
        </p:nvSpPr>
        <p:spPr>
          <a:xfrm>
            <a:off x="688950" y="1577700"/>
            <a:ext cx="49101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staying</a:t>
            </a:r>
            <a:endParaRPr/>
          </a:p>
        </p:txBody>
      </p:sp>
      <p:sp>
        <p:nvSpPr>
          <p:cNvPr id="263" name="Google Shape;263;p3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4" name="Google Shape;144;p18"/>
          <p:cNvSpPr txBox="1"/>
          <p:nvPr>
            <p:ph idx="4294967295" type="subTitle"/>
          </p:nvPr>
        </p:nvSpPr>
        <p:spPr>
          <a:xfrm>
            <a:off x="4411350" y="490799"/>
            <a:ext cx="4080000" cy="41619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FFFFFF"/>
              </a:buClr>
              <a:buSzPts val="1500"/>
              <a:buChar char="●"/>
            </a:pPr>
            <a:r>
              <a:rPr lang="en" sz="1500">
                <a:solidFill>
                  <a:srgbClr val="FFFFFF"/>
                </a:solidFill>
              </a:rPr>
              <a:t>Introduction</a:t>
            </a:r>
            <a:endParaRPr sz="1500">
              <a:solidFill>
                <a:srgbClr val="FFFFFF"/>
              </a:solidFill>
            </a:endParaRPr>
          </a:p>
          <a:p>
            <a:pPr indent="-323850" lvl="0" marL="457200" rtl="0" algn="l">
              <a:lnSpc>
                <a:spcPct val="200000"/>
              </a:lnSpc>
              <a:spcBef>
                <a:spcPts val="0"/>
              </a:spcBef>
              <a:spcAft>
                <a:spcPts val="0"/>
              </a:spcAft>
              <a:buClr>
                <a:srgbClr val="FFFFFF"/>
              </a:buClr>
              <a:buSzPts val="1500"/>
              <a:buChar char="●"/>
            </a:pPr>
            <a:r>
              <a:rPr lang="en" sz="1500">
                <a:solidFill>
                  <a:srgbClr val="FFFFFF"/>
                </a:solidFill>
              </a:rPr>
              <a:t>Software Includes</a:t>
            </a:r>
            <a:endParaRPr sz="1500">
              <a:solidFill>
                <a:srgbClr val="FFFFFF"/>
              </a:solidFill>
            </a:endParaRPr>
          </a:p>
          <a:p>
            <a:pPr indent="-323850" lvl="0" marL="457200" rtl="0" algn="l">
              <a:lnSpc>
                <a:spcPct val="200000"/>
              </a:lnSpc>
              <a:spcBef>
                <a:spcPts val="0"/>
              </a:spcBef>
              <a:spcAft>
                <a:spcPts val="0"/>
              </a:spcAft>
              <a:buClr>
                <a:srgbClr val="FFFFFF"/>
              </a:buClr>
              <a:buSzPts val="1500"/>
              <a:buChar char="●"/>
            </a:pPr>
            <a:r>
              <a:rPr lang="en" sz="1500">
                <a:solidFill>
                  <a:srgbClr val="FFFFFF"/>
                </a:solidFill>
              </a:rPr>
              <a:t>Stakeholders Analysis</a:t>
            </a:r>
            <a:endParaRPr sz="1500">
              <a:solidFill>
                <a:srgbClr val="FFFFFF"/>
              </a:solidFill>
            </a:endParaRPr>
          </a:p>
          <a:p>
            <a:pPr indent="-323850" lvl="0" marL="457200" rtl="0" algn="l">
              <a:lnSpc>
                <a:spcPct val="200000"/>
              </a:lnSpc>
              <a:spcBef>
                <a:spcPts val="0"/>
              </a:spcBef>
              <a:spcAft>
                <a:spcPts val="0"/>
              </a:spcAft>
              <a:buClr>
                <a:srgbClr val="FFFFFF"/>
              </a:buClr>
              <a:buSzPts val="1500"/>
              <a:buChar char="●"/>
            </a:pPr>
            <a:r>
              <a:rPr lang="en" sz="1500">
                <a:solidFill>
                  <a:srgbClr val="FFFFFF"/>
                </a:solidFill>
              </a:rPr>
              <a:t>Project Features</a:t>
            </a:r>
            <a:endParaRPr sz="1500">
              <a:solidFill>
                <a:srgbClr val="FFFFFF"/>
              </a:solidFill>
            </a:endParaRPr>
          </a:p>
          <a:p>
            <a:pPr indent="-323850" lvl="0" marL="457200" rtl="0" algn="l">
              <a:lnSpc>
                <a:spcPct val="200000"/>
              </a:lnSpc>
              <a:spcBef>
                <a:spcPts val="0"/>
              </a:spcBef>
              <a:spcAft>
                <a:spcPts val="0"/>
              </a:spcAft>
              <a:buClr>
                <a:srgbClr val="FFFFFF"/>
              </a:buClr>
              <a:buSzPts val="1500"/>
              <a:buChar char="●"/>
            </a:pPr>
            <a:r>
              <a:rPr lang="en" sz="1500">
                <a:solidFill>
                  <a:srgbClr val="FFFFFF"/>
                </a:solidFill>
              </a:rPr>
              <a:t>Package Diagram</a:t>
            </a:r>
            <a:endParaRPr sz="1500">
              <a:solidFill>
                <a:srgbClr val="FFFFFF"/>
              </a:solidFill>
            </a:endParaRPr>
          </a:p>
          <a:p>
            <a:pPr indent="-323850" lvl="0" marL="457200" rtl="0" algn="l">
              <a:lnSpc>
                <a:spcPct val="200000"/>
              </a:lnSpc>
              <a:spcBef>
                <a:spcPts val="0"/>
              </a:spcBef>
              <a:spcAft>
                <a:spcPts val="0"/>
              </a:spcAft>
              <a:buClr>
                <a:srgbClr val="FFFFFF"/>
              </a:buClr>
              <a:buSzPts val="1500"/>
              <a:buChar char="●"/>
            </a:pPr>
            <a:r>
              <a:rPr lang="en" sz="1500">
                <a:solidFill>
                  <a:srgbClr val="FFFFFF"/>
                </a:solidFill>
              </a:rPr>
              <a:t>Problem Statement</a:t>
            </a:r>
            <a:endParaRPr sz="1500">
              <a:solidFill>
                <a:srgbClr val="FFFFFF"/>
              </a:solidFill>
            </a:endParaRPr>
          </a:p>
          <a:p>
            <a:pPr indent="-323850" lvl="0" marL="457200" rtl="0" algn="l">
              <a:lnSpc>
                <a:spcPct val="200000"/>
              </a:lnSpc>
              <a:spcBef>
                <a:spcPts val="0"/>
              </a:spcBef>
              <a:spcAft>
                <a:spcPts val="0"/>
              </a:spcAft>
              <a:buClr>
                <a:srgbClr val="FFFFFF"/>
              </a:buClr>
              <a:buSzPts val="1500"/>
              <a:buChar char="●"/>
            </a:pPr>
            <a:r>
              <a:rPr lang="en" sz="1500">
                <a:solidFill>
                  <a:srgbClr val="FFFFFF"/>
                </a:solidFill>
              </a:rPr>
              <a:t>Showing Project</a:t>
            </a:r>
            <a:endParaRPr sz="1500">
              <a:solidFill>
                <a:srgbClr val="FFFFFF"/>
              </a:solidFill>
            </a:endParaRPr>
          </a:p>
          <a:p>
            <a:pPr indent="-323850" lvl="0" marL="457200" rtl="0" algn="l">
              <a:lnSpc>
                <a:spcPct val="200000"/>
              </a:lnSpc>
              <a:spcBef>
                <a:spcPts val="0"/>
              </a:spcBef>
              <a:spcAft>
                <a:spcPts val="0"/>
              </a:spcAft>
              <a:buClr>
                <a:srgbClr val="FFFFFF"/>
              </a:buClr>
              <a:buSzPts val="1500"/>
              <a:buChar char="●"/>
            </a:pPr>
            <a:r>
              <a:rPr lang="en" sz="1500">
                <a:solidFill>
                  <a:srgbClr val="FFFFFF"/>
                </a:solidFill>
              </a:rPr>
              <a:t>Timeline</a:t>
            </a:r>
            <a:endParaRPr sz="1500">
              <a:solidFill>
                <a:srgbClr val="FFFFFF"/>
              </a:solidFill>
            </a:endParaRPr>
          </a:p>
          <a:p>
            <a:pPr indent="-323850" lvl="0" marL="457200" rtl="0" algn="l">
              <a:lnSpc>
                <a:spcPct val="200000"/>
              </a:lnSpc>
              <a:spcBef>
                <a:spcPts val="0"/>
              </a:spcBef>
              <a:spcAft>
                <a:spcPts val="0"/>
              </a:spcAft>
              <a:buClr>
                <a:srgbClr val="FFFFFF"/>
              </a:buClr>
              <a:buSzPts val="1500"/>
              <a:buChar char="●"/>
            </a:pPr>
            <a:r>
              <a:rPr lang="en" sz="1500">
                <a:solidFill>
                  <a:srgbClr val="FFFFFF"/>
                </a:solidFill>
              </a:rPr>
              <a:t>Contributors</a:t>
            </a:r>
            <a:endParaRPr sz="15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24950" y="135262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t/>
            </a:r>
            <a:endParaRPr/>
          </a:p>
        </p:txBody>
      </p:sp>
      <p:sp>
        <p:nvSpPr>
          <p:cNvPr id="150" name="Google Shape;150;p1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 name="Google Shape;151;p19"/>
          <p:cNvSpPr txBox="1"/>
          <p:nvPr>
            <p:ph idx="2" type="body"/>
          </p:nvPr>
        </p:nvSpPr>
        <p:spPr>
          <a:xfrm>
            <a:off x="4694175" y="1352625"/>
            <a:ext cx="3854400" cy="3025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The Software is for the automation of </a:t>
            </a:r>
            <a:r>
              <a:rPr lang="en" sz="1500"/>
              <a:t>Hospital Management System</a:t>
            </a:r>
            <a:r>
              <a:rPr lang="en" sz="1500"/>
              <a:t> </a:t>
            </a:r>
            <a:endParaRPr sz="1500"/>
          </a:p>
          <a:p>
            <a:pPr indent="0" lvl="0" marL="457200" rtl="0" algn="l">
              <a:lnSpc>
                <a:spcPct val="115000"/>
              </a:lnSpc>
              <a:spcBef>
                <a:spcPts val="1600"/>
              </a:spcBef>
              <a:spcAft>
                <a:spcPts val="0"/>
              </a:spcAft>
              <a:buNone/>
            </a:pPr>
            <a:r>
              <a:t/>
            </a:r>
            <a:endParaRPr sz="1500"/>
          </a:p>
          <a:p>
            <a:pPr indent="-323850" lvl="0" marL="457200" rtl="0" algn="l">
              <a:lnSpc>
                <a:spcPct val="115000"/>
              </a:lnSpc>
              <a:spcBef>
                <a:spcPts val="1600"/>
              </a:spcBef>
              <a:spcAft>
                <a:spcPts val="0"/>
              </a:spcAft>
              <a:buSzPts val="1500"/>
              <a:buChar char="●"/>
            </a:pPr>
            <a:r>
              <a:rPr lang="en" sz="1500"/>
              <a:t>It maintains two levels of users:- Administration Level, User level</a:t>
            </a:r>
            <a:endParaRPr sz="1500"/>
          </a:p>
          <a:p>
            <a:pPr indent="0" lvl="0" marL="457200" rtl="0" algn="l">
              <a:lnSpc>
                <a:spcPct val="115000"/>
              </a:lnSpc>
              <a:spcBef>
                <a:spcPts val="1600"/>
              </a:spcBef>
              <a:spcAft>
                <a:spcPts val="16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5" name="Shape 155"/>
        <p:cNvGrpSpPr/>
        <p:nvPr/>
      </p:nvGrpSpPr>
      <p:grpSpPr>
        <a:xfrm>
          <a:off x="0" y="0"/>
          <a:ext cx="0" cy="0"/>
          <a:chOff x="0" y="0"/>
          <a:chExt cx="0" cy="0"/>
        </a:xfrm>
      </p:grpSpPr>
      <p:sp>
        <p:nvSpPr>
          <p:cNvPr id="156" name="Google Shape;156;p20"/>
          <p:cNvSpPr txBox="1"/>
          <p:nvPr>
            <p:ph type="title"/>
          </p:nvPr>
        </p:nvSpPr>
        <p:spPr>
          <a:xfrm>
            <a:off x="729450" y="1322450"/>
            <a:ext cx="38427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Software </a:t>
            </a:r>
            <a:endParaRPr/>
          </a:p>
          <a:p>
            <a:pPr indent="0" lvl="0" marL="0" rtl="0" algn="l">
              <a:spcBef>
                <a:spcPts val="0"/>
              </a:spcBef>
              <a:spcAft>
                <a:spcPts val="0"/>
              </a:spcAft>
              <a:buNone/>
            </a:pPr>
            <a:r>
              <a:rPr lang="en"/>
              <a:t>Includes</a:t>
            </a:r>
            <a:endParaRPr/>
          </a:p>
        </p:txBody>
      </p:sp>
      <p:sp>
        <p:nvSpPr>
          <p:cNvPr id="157" name="Google Shape;157;p20"/>
          <p:cNvSpPr txBox="1"/>
          <p:nvPr/>
        </p:nvSpPr>
        <p:spPr>
          <a:xfrm>
            <a:off x="4637250" y="1306125"/>
            <a:ext cx="3229800" cy="2205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Admitting Patient</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Maintaining Patient details</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Managing Doctor details</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Managing Nurse Info</a:t>
            </a:r>
            <a:endParaRPr sz="1500">
              <a:solidFill>
                <a:schemeClr val="lt1"/>
              </a:solidFill>
              <a:latin typeface="Lato"/>
              <a:ea typeface="Lato"/>
              <a:cs typeface="Lato"/>
              <a:sym typeface="Lato"/>
            </a:endParaRPr>
          </a:p>
          <a:p>
            <a:pPr indent="0" lvl="0" marL="457200" rtl="0" algn="l">
              <a:spcBef>
                <a:spcPts val="0"/>
              </a:spcBef>
              <a:spcAft>
                <a:spcPts val="0"/>
              </a:spcAft>
              <a:buNone/>
            </a:pPr>
            <a:r>
              <a:t/>
            </a:r>
            <a:endParaRPr sz="1500">
              <a:solidFill>
                <a:schemeClr val="lt1"/>
              </a:solidFill>
              <a:latin typeface="Lato"/>
              <a:ea typeface="Lato"/>
              <a:cs typeface="Lato"/>
              <a:sym typeface="Lato"/>
            </a:endParaRPr>
          </a:p>
          <a:p>
            <a:pPr indent="0" lvl="0" marL="457200" rtl="0" algn="l">
              <a:spcBef>
                <a:spcPts val="0"/>
              </a:spcBef>
              <a:spcAft>
                <a:spcPts val="0"/>
              </a:spcAft>
              <a:buNone/>
            </a:pPr>
            <a:r>
              <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Admin system that controls the whole functionality</a:t>
            </a:r>
            <a:endParaRPr sz="15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Stakeholders</a:t>
            </a:r>
            <a:endParaRPr/>
          </a:p>
          <a:p>
            <a:pPr indent="0" lvl="0" marL="0" rtl="0" algn="l">
              <a:spcBef>
                <a:spcPts val="0"/>
              </a:spcBef>
              <a:spcAft>
                <a:spcPts val="0"/>
              </a:spcAft>
              <a:buNone/>
            </a:pPr>
            <a:r>
              <a:rPr lang="en"/>
              <a:t>Analysis</a:t>
            </a:r>
            <a:endParaRPr/>
          </a:p>
        </p:txBody>
      </p:sp>
      <p:sp>
        <p:nvSpPr>
          <p:cNvPr id="163" name="Google Shape;163;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stakeholders in the Hospital are:</a:t>
            </a:r>
            <a:endParaRPr/>
          </a:p>
        </p:txBody>
      </p:sp>
      <p:sp>
        <p:nvSpPr>
          <p:cNvPr id="164" name="Google Shape;164;p21"/>
          <p:cNvSpPr txBox="1"/>
          <p:nvPr>
            <p:ph idx="2" type="body"/>
          </p:nvPr>
        </p:nvSpPr>
        <p:spPr>
          <a:xfrm>
            <a:off x="5174225" y="1696875"/>
            <a:ext cx="3374400" cy="3025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Patients</a:t>
            </a:r>
            <a:endParaRPr sz="1500"/>
          </a:p>
          <a:p>
            <a:pPr indent="-323850" lvl="0" marL="457200" rtl="0" algn="l">
              <a:spcBef>
                <a:spcPts val="0"/>
              </a:spcBef>
              <a:spcAft>
                <a:spcPts val="0"/>
              </a:spcAft>
              <a:buSzPts val="1500"/>
              <a:buChar char="●"/>
            </a:pPr>
            <a:r>
              <a:rPr lang="en" sz="1500"/>
              <a:t>Doctors</a:t>
            </a:r>
            <a:endParaRPr sz="1500"/>
          </a:p>
          <a:p>
            <a:pPr indent="-323850" lvl="0" marL="457200" rtl="0" algn="l">
              <a:spcBef>
                <a:spcPts val="0"/>
              </a:spcBef>
              <a:spcAft>
                <a:spcPts val="0"/>
              </a:spcAft>
              <a:buSzPts val="1500"/>
              <a:buChar char="●"/>
            </a:pPr>
            <a:r>
              <a:rPr lang="en" sz="1500"/>
              <a:t>Stafs </a:t>
            </a:r>
            <a:endParaRPr sz="1500"/>
          </a:p>
          <a:p>
            <a:pPr indent="-323850" lvl="0" marL="457200" rtl="0" algn="l">
              <a:spcBef>
                <a:spcPts val="0"/>
              </a:spcBef>
              <a:spcAft>
                <a:spcPts val="0"/>
              </a:spcAft>
              <a:buSzPts val="1500"/>
              <a:buChar char="●"/>
            </a:pPr>
            <a:r>
              <a:rPr lang="en" sz="1500"/>
              <a:t>Admin</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a:t>
            </a:r>
            <a:endParaRPr/>
          </a:p>
          <a:p>
            <a:pPr indent="0" lvl="0" marL="0" rtl="0" algn="l">
              <a:spcBef>
                <a:spcPts val="0"/>
              </a:spcBef>
              <a:spcAft>
                <a:spcPts val="0"/>
              </a:spcAft>
              <a:buNone/>
            </a:pPr>
            <a:r>
              <a:rPr lang="en"/>
              <a:t>Features</a:t>
            </a:r>
            <a:endParaRPr/>
          </a:p>
        </p:txBody>
      </p:sp>
      <p:sp>
        <p:nvSpPr>
          <p:cNvPr id="170" name="Google Shape;170;p22"/>
          <p:cNvSpPr txBox="1"/>
          <p:nvPr/>
        </p:nvSpPr>
        <p:spPr>
          <a:xfrm>
            <a:off x="4119875" y="1209600"/>
            <a:ext cx="47307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Patient CRUD operations</a:t>
            </a:r>
            <a:endParaRPr sz="1500">
              <a:solidFill>
                <a:schemeClr val="lt1"/>
              </a:solidFill>
              <a:latin typeface="Lato"/>
              <a:ea typeface="Lato"/>
              <a:cs typeface="Lato"/>
              <a:sym typeface="Lato"/>
            </a:endParaRPr>
          </a:p>
          <a:p>
            <a:pPr indent="0" lvl="0" marL="914400" rtl="0" algn="l">
              <a:spcBef>
                <a:spcPts val="0"/>
              </a:spcBef>
              <a:spcAft>
                <a:spcPts val="0"/>
              </a:spcAft>
              <a:buNone/>
            </a:pPr>
            <a:r>
              <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Doctor </a:t>
            </a:r>
            <a:r>
              <a:rPr lang="en" sz="1500">
                <a:solidFill>
                  <a:schemeClr val="lt1"/>
                </a:solidFill>
                <a:latin typeface="Lato"/>
                <a:ea typeface="Lato"/>
                <a:cs typeface="Lato"/>
                <a:sym typeface="Lato"/>
              </a:rPr>
              <a:t>CRUD operations</a:t>
            </a:r>
            <a:endParaRPr sz="1500">
              <a:solidFill>
                <a:schemeClr val="lt1"/>
              </a:solidFill>
              <a:latin typeface="Lato"/>
              <a:ea typeface="Lato"/>
              <a:cs typeface="Lato"/>
              <a:sym typeface="Lato"/>
            </a:endParaRPr>
          </a:p>
          <a:p>
            <a:pPr indent="0" lvl="0" marL="914400" rtl="0" algn="l">
              <a:spcBef>
                <a:spcPts val="0"/>
              </a:spcBef>
              <a:spcAft>
                <a:spcPts val="0"/>
              </a:spcAft>
              <a:buNone/>
            </a:pPr>
            <a:r>
              <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Nurse  CRUD operations</a:t>
            </a:r>
            <a:endParaRPr sz="1500">
              <a:solidFill>
                <a:schemeClr val="lt1"/>
              </a:solidFill>
              <a:latin typeface="Lato"/>
              <a:ea typeface="Lato"/>
              <a:cs typeface="Lato"/>
              <a:sym typeface="Lato"/>
            </a:endParaRPr>
          </a:p>
          <a:p>
            <a:pPr indent="0" lvl="0" marL="914400" rtl="0" algn="l">
              <a:spcBef>
                <a:spcPts val="0"/>
              </a:spcBef>
              <a:spcAft>
                <a:spcPts val="0"/>
              </a:spcAft>
              <a:buNone/>
            </a:pPr>
            <a:r>
              <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Admin Login System</a:t>
            </a:r>
            <a:endParaRPr sz="1500">
              <a:solidFill>
                <a:schemeClr val="lt1"/>
              </a:solidFill>
              <a:latin typeface="Lato"/>
              <a:ea typeface="Lato"/>
              <a:cs typeface="Lato"/>
              <a:sym typeface="Lato"/>
            </a:endParaRPr>
          </a:p>
          <a:p>
            <a:pPr indent="0" lvl="0" marL="914400" rtl="0" algn="l">
              <a:spcBef>
                <a:spcPts val="0"/>
              </a:spcBef>
              <a:spcAft>
                <a:spcPts val="0"/>
              </a:spcAft>
              <a:buNone/>
            </a:pPr>
            <a:r>
              <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Adding New admins</a:t>
            </a:r>
            <a:endParaRPr sz="1500">
              <a:solidFill>
                <a:schemeClr val="lt1"/>
              </a:solidFill>
              <a:latin typeface="Lato"/>
              <a:ea typeface="Lato"/>
              <a:cs typeface="Lato"/>
              <a:sym typeface="Lato"/>
            </a:endParaRPr>
          </a:p>
          <a:p>
            <a:pPr indent="0" lvl="0" marL="914400" rtl="0" algn="l">
              <a:spcBef>
                <a:spcPts val="0"/>
              </a:spcBef>
              <a:spcAft>
                <a:spcPts val="0"/>
              </a:spcAft>
              <a:buNone/>
            </a:pPr>
            <a:r>
              <a:t/>
            </a:r>
            <a:endParaRPr sz="1500">
              <a:solidFill>
                <a:schemeClr val="lt1"/>
              </a:solidFill>
              <a:latin typeface="Lato"/>
              <a:ea typeface="Lato"/>
              <a:cs typeface="Lato"/>
              <a:sym typeface="Lato"/>
            </a:endParaRPr>
          </a:p>
          <a:p>
            <a:pPr indent="0" lvl="0" marL="914400" rtl="0" algn="l">
              <a:spcBef>
                <a:spcPts val="0"/>
              </a:spcBef>
              <a:spcAft>
                <a:spcPts val="0"/>
              </a:spcAft>
              <a:buNone/>
            </a:pPr>
            <a:r>
              <a:t/>
            </a:r>
            <a:endParaRPr sz="15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727800" y="145030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Package Diagram</a:t>
            </a:r>
            <a:endParaRPr sz="3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4"/>
          <p:cNvPicPr preferRelativeResize="0"/>
          <p:nvPr/>
        </p:nvPicPr>
        <p:blipFill>
          <a:blip r:embed="rId3">
            <a:alphaModFix/>
          </a:blip>
          <a:stretch>
            <a:fillRect/>
          </a:stretch>
        </p:blipFill>
        <p:spPr>
          <a:xfrm>
            <a:off x="639088" y="152400"/>
            <a:ext cx="7865829" cy="4838701"/>
          </a:xfrm>
          <a:prstGeom prst="rect">
            <a:avLst/>
          </a:prstGeom>
          <a:noFill/>
          <a:ln>
            <a:noFill/>
          </a:ln>
        </p:spPr>
      </p:pic>
      <p:sp>
        <p:nvSpPr>
          <p:cNvPr id="181" name="Google Shape;181;p2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System workflow of </a:t>
            </a:r>
            <a:r>
              <a:rPr b="1" lang="en">
                <a:solidFill>
                  <a:schemeClr val="lt1"/>
                </a:solidFill>
                <a:latin typeface="Lato"/>
                <a:ea typeface="Lato"/>
                <a:cs typeface="Lato"/>
                <a:sym typeface="Lato"/>
              </a:rPr>
              <a:t>Hospital Management System</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87" name="Google Shape;187;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Giving  24/7  help</a:t>
            </a:r>
            <a:endParaRPr b="1" sz="1600">
              <a:solidFill>
                <a:schemeClr val="dk1"/>
              </a:solidFill>
            </a:endParaRPr>
          </a:p>
          <a:p>
            <a:pPr indent="0" lvl="0" marL="0" rtl="0" algn="l">
              <a:spcBef>
                <a:spcPts val="1000"/>
              </a:spcBef>
              <a:spcAft>
                <a:spcPts val="0"/>
              </a:spcAft>
              <a:buNone/>
            </a:pPr>
            <a:r>
              <a:rPr lang="en"/>
              <a:t>Sometimes, people need help or answers in the middle of the night. Having a website means the information they need is always available and all in one spot, no need to call. This is especially important for hospitals, since sometimes patients need things like directions in a hurry.</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